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75" r:id="rId1"/>
  </p:sldMasterIdLst>
  <p:notesMasterIdLst>
    <p:notesMasterId r:id="rId23"/>
  </p:notesMasterIdLst>
  <p:handoutMasterIdLst>
    <p:handoutMasterId r:id="rId24"/>
  </p:handoutMasterIdLst>
  <p:sldIdLst>
    <p:sldId id="256" r:id="rId2"/>
    <p:sldId id="285" r:id="rId3"/>
    <p:sldId id="269" r:id="rId4"/>
    <p:sldId id="295" r:id="rId5"/>
    <p:sldId id="257" r:id="rId6"/>
    <p:sldId id="286" r:id="rId7"/>
    <p:sldId id="271" r:id="rId8"/>
    <p:sldId id="281" r:id="rId9"/>
    <p:sldId id="273" r:id="rId10"/>
    <p:sldId id="287" r:id="rId11"/>
    <p:sldId id="288" r:id="rId12"/>
    <p:sldId id="275" r:id="rId13"/>
    <p:sldId id="276" r:id="rId14"/>
    <p:sldId id="277" r:id="rId15"/>
    <p:sldId id="289" r:id="rId16"/>
    <p:sldId id="290" r:id="rId17"/>
    <p:sldId id="291" r:id="rId18"/>
    <p:sldId id="292" r:id="rId19"/>
    <p:sldId id="280" r:id="rId20"/>
    <p:sldId id="293" r:id="rId21"/>
    <p:sldId id="294" r:id="rId22"/>
  </p:sldIdLst>
  <p:sldSz cx="9144000" cy="6858000" type="screen4x3"/>
  <p:notesSz cx="7077075" cy="93694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1">
          <p15:clr>
            <a:srgbClr val="A4A3A4"/>
          </p15:clr>
        </p15:guide>
        <p15:guide id="2" pos="222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JW" initials="" lastIdx="1" clrIdx="0"/>
  <p:cmAuthor id="2" name="Michael Worth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94" autoAdjust="0"/>
    <p:restoredTop sz="80610" autoAdjust="0"/>
  </p:normalViewPr>
  <p:slideViewPr>
    <p:cSldViewPr>
      <p:cViewPr varScale="1">
        <p:scale>
          <a:sx n="74" d="100"/>
          <a:sy n="74" d="100"/>
        </p:scale>
        <p:origin x="115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2040" y="-90"/>
      </p:cViewPr>
      <p:guideLst>
        <p:guide orient="horz" pos="2951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AB08BED3-C4F0-43BA-9729-3DABDD04203A}" type="datetimeFigureOut">
              <a:rPr lang="en-US"/>
              <a:pPr>
                <a:defRPr/>
              </a:pPr>
              <a:t>7/17/2018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9525"/>
            <a:ext cx="3067050" cy="468313"/>
          </a:xfrm>
          <a:prstGeom prst="rect">
            <a:avLst/>
          </a:prstGeom>
        </p:spPr>
        <p:txBody>
          <a:bodyPr vert="horz" lIns="93973" tIns="46986" rIns="93973" bIns="46986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899525"/>
            <a:ext cx="3067050" cy="468313"/>
          </a:xfrm>
          <a:prstGeom prst="rect">
            <a:avLst/>
          </a:prstGeom>
        </p:spPr>
        <p:txBody>
          <a:bodyPr vert="horz" wrap="square" lIns="93973" tIns="46986" rIns="93973" bIns="469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89CAEE2-02CE-443C-8067-7CA5FDBC54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699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0596519-7B24-4CFB-8C03-661974043F17}" type="datetimeFigureOut">
              <a:rPr lang="en-US"/>
              <a:pPr>
                <a:defRPr/>
              </a:pPr>
              <a:t>7/17/2018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73" tIns="46986" rIns="93973" bIns="4698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449763"/>
            <a:ext cx="5661025" cy="4216400"/>
          </a:xfrm>
          <a:prstGeom prst="rect">
            <a:avLst/>
          </a:prstGeom>
        </p:spPr>
        <p:txBody>
          <a:bodyPr vert="horz" lIns="93973" tIns="46986" rIns="93973" bIns="4698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9525"/>
            <a:ext cx="3067050" cy="468313"/>
          </a:xfrm>
          <a:prstGeom prst="rect">
            <a:avLst/>
          </a:prstGeom>
        </p:spPr>
        <p:txBody>
          <a:bodyPr vert="horz" lIns="93973" tIns="46986" rIns="93973" bIns="4698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9525"/>
            <a:ext cx="3067050" cy="468313"/>
          </a:xfrm>
          <a:prstGeom prst="rect">
            <a:avLst/>
          </a:prstGeom>
        </p:spPr>
        <p:txBody>
          <a:bodyPr vert="horz" wrap="square" lIns="93973" tIns="46986" rIns="93973" bIns="469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6D8C7BE-5A23-429F-8AC2-4B4A18AA80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83741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1B887F-6E8A-419B-859F-BCDA08B50E8C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2906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5FA84D-3AAD-4151-AAD5-6A06059AD985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3315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D8C7BE-5A23-429F-8AC2-4B4A18AA800E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777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0" y="0"/>
            <a:ext cx="3080953" cy="2590800"/>
          </a:xfrm>
        </p:spPr>
        <p:txBody>
          <a:bodyPr anchor="b">
            <a:noAutofit/>
          </a:bodyPr>
          <a:lstStyle>
            <a:lvl1pPr marL="0" indent="0" algn="ctr">
              <a:buNone/>
              <a:defRPr sz="4000" b="1">
                <a:solidFill>
                  <a:srgbClr val="7B0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00" y="0"/>
            <a:ext cx="5486400" cy="685800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943600" y="2743200"/>
            <a:ext cx="3124200" cy="3733800"/>
          </a:xfrm>
        </p:spPr>
        <p:txBody>
          <a:bodyPr/>
          <a:lstStyle>
            <a:lvl1pPr marL="114300" indent="0" algn="ctr">
              <a:buNone/>
              <a:defRPr sz="2800" b="1">
                <a:solidFill>
                  <a:srgbClr val="3F5777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6854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 marL="639763" indent="-228600">
              <a:buFont typeface="Arial" panose="020B0604020202020204" pitchFamily="34" charset="0"/>
              <a:buChar char="–"/>
              <a:defRPr sz="2800"/>
            </a:lvl2pPr>
            <a:lvl3pPr marL="1004888" indent="-228600">
              <a:buFont typeface="Wingdings" panose="05000000000000000000" pitchFamily="2" charset="2"/>
              <a:buChar char="Ø"/>
              <a:defRPr sz="2600"/>
            </a:lvl3pPr>
            <a:lvl4pPr marL="1279525" indent="-228600">
              <a:buFont typeface="Wingdings" panose="05000000000000000000" pitchFamily="2" charset="2"/>
              <a:buChar char="v"/>
              <a:defRPr sz="2400"/>
            </a:lvl4pPr>
            <a:lvl5pPr>
              <a:defRPr sz="2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lang="en-IN" sz="1050" smtClean="0">
                <a:effectLst/>
              </a:defRPr>
            </a:lvl1pPr>
          </a:lstStyle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7CE85-D14E-43AA-A647-D59222C1B4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1601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895600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lang="en-IN" sz="1050" smtClean="0">
                <a:effectLst/>
              </a:defRPr>
            </a:lvl1pPr>
          </a:lstStyle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B13FF-47F1-4239-8274-C112809301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4155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3657600" cy="3992880"/>
          </a:xfrm>
        </p:spPr>
        <p:txBody>
          <a:bodyPr/>
          <a:lstStyle>
            <a:lvl1pPr>
              <a:defRPr sz="2800"/>
            </a:lvl1pPr>
            <a:lvl2pPr marL="639763" indent="-228600">
              <a:buFont typeface="Arial" panose="020B0604020202020204" pitchFamily="34" charset="0"/>
              <a:buChar char="–"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2133600"/>
            <a:ext cx="3657600" cy="3992880"/>
          </a:xfrm>
        </p:spPr>
        <p:txBody>
          <a:bodyPr/>
          <a:lstStyle>
            <a:lvl1pPr>
              <a:defRPr sz="2800"/>
            </a:lvl1pPr>
            <a:lvl2pPr marL="639763" indent="-228600">
              <a:buFont typeface="Arial" panose="020B0604020202020204" pitchFamily="34" charset="0"/>
              <a:buChar char="–"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lang="en-IN" sz="1050" smtClean="0">
                <a:effectLst/>
              </a:defRPr>
            </a:lvl1pPr>
          </a:lstStyle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AAF4E-8185-4EE9-8E09-1BF75EA018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4939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33600"/>
            <a:ext cx="4038600" cy="685799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19399"/>
            <a:ext cx="4038600" cy="3306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400" y="2133600"/>
            <a:ext cx="3962400" cy="685799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0" y="2819399"/>
            <a:ext cx="3962400" cy="3306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57200" y="6416675"/>
            <a:ext cx="7696200" cy="365125"/>
          </a:xfrm>
        </p:spPr>
        <p:txBody>
          <a:bodyPr/>
          <a:lstStyle>
            <a:lvl1pPr>
              <a:defRPr lang="en-IN" sz="1050" smtClean="0">
                <a:effectLst/>
              </a:defRPr>
            </a:lvl1pPr>
          </a:lstStyle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4512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180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963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0"/>
            <a:ext cx="8229600" cy="60960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943600"/>
            <a:ext cx="8229600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914400"/>
            <a:ext cx="8229600" cy="44094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62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00"/>
            <a:ext cx="8229600" cy="374904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066800"/>
            <a:ext cx="8229600" cy="459377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096000"/>
            <a:ext cx="8229600" cy="304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629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34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18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199" y="3048000"/>
            <a:ext cx="2590801" cy="2819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180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286000"/>
            <a:ext cx="8229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16675"/>
            <a:ext cx="7696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IN" sz="1050" smtClean="0">
                <a:solidFill>
                  <a:schemeClr val="bg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153400" y="6400800"/>
            <a:ext cx="533400" cy="381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rgbClr val="8E8D8C"/>
                </a:solidFill>
              </a:defRPr>
            </a:lvl1pPr>
          </a:lstStyle>
          <a:p>
            <a:pPr>
              <a:defRPr/>
            </a:pPr>
            <a:fld id="{83B3CFCA-3AD1-4397-A081-B276E2C90B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47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  <p:sldLayoutId id="2147484278" r:id="rId3"/>
    <p:sldLayoutId id="2147484279" r:id="rId4"/>
    <p:sldLayoutId id="2147484280" r:id="rId5"/>
    <p:sldLayoutId id="2147484281" r:id="rId6"/>
    <p:sldLayoutId id="2147484282" r:id="rId7"/>
    <p:sldLayoutId id="2147484283" r:id="rId8"/>
    <p:sldLayoutId id="2147484284" r:id="rId9"/>
    <p:sldLayoutId id="2147484285" r:id="rId10"/>
    <p:sldLayoutId id="2147484286" r:id="rId11"/>
    <p:sldLayoutId id="2147484287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kern="1200" spc="-100">
          <a:solidFill>
            <a:srgbClr val="1F497D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v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Chapter 8</a:t>
            </a:r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Collaborations, Partnerships, and Mergers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Voluntary linking of organizations</a:t>
            </a:r>
          </a:p>
          <a:p>
            <a:pPr lvl="2" eaLnBrk="1" hangingPunct="1"/>
            <a:r>
              <a:rPr lang="en-US" altLang="en-US" dirty="0" smtClean="0"/>
              <a:t>Mutuality of interests</a:t>
            </a:r>
          </a:p>
          <a:p>
            <a:pPr lvl="3" eaLnBrk="1" hangingPunct="1"/>
            <a:r>
              <a:rPr lang="en-US" altLang="en-US" dirty="0" smtClean="0"/>
              <a:t>Partnerships</a:t>
            </a:r>
          </a:p>
          <a:p>
            <a:pPr lvl="3" eaLnBrk="1" hangingPunct="1"/>
            <a:r>
              <a:rPr lang="en-US" altLang="en-US" dirty="0" smtClean="0"/>
              <a:t>Strategic restructuring</a:t>
            </a:r>
          </a:p>
          <a:p>
            <a:pPr lvl="3" eaLnBrk="1" hangingPunct="1"/>
            <a:r>
              <a:rPr lang="en-US" altLang="en-US" dirty="0" smtClean="0"/>
              <a:t>Affiliations</a:t>
            </a:r>
          </a:p>
          <a:p>
            <a:pPr lvl="3" eaLnBrk="1" hangingPunct="1"/>
            <a:r>
              <a:rPr lang="en-US" altLang="en-US" dirty="0" smtClean="0"/>
              <a:t>Alliances</a:t>
            </a:r>
          </a:p>
          <a:p>
            <a:pPr lvl="3" eaLnBrk="1" hangingPunct="1"/>
            <a:r>
              <a:rPr lang="en-US" altLang="en-US" dirty="0" smtClean="0"/>
              <a:t>Networks</a:t>
            </a:r>
          </a:p>
          <a:p>
            <a:endParaRPr lang="en-US" alt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914400"/>
            <a:ext cx="8686800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Collaborations, Partnerships, and Mergers</a:t>
            </a:r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B61B61C-8F5C-47B4-9741-3BFD84B901CA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Collaborations, Partnerships, and Mergers</a:t>
            </a:r>
            <a:endParaRPr lang="en-US" sz="3600" dirty="0"/>
          </a:p>
        </p:txBody>
      </p:sp>
      <p:sp>
        <p:nvSpPr>
          <p:cNvPr id="1331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Collaborations</a:t>
            </a:r>
          </a:p>
          <a:p>
            <a:pPr lvl="1" eaLnBrk="1" hangingPunct="1"/>
            <a:r>
              <a:rPr lang="en-US" altLang="en-US" smtClean="0"/>
              <a:t>Other nonprofits</a:t>
            </a:r>
          </a:p>
          <a:p>
            <a:pPr lvl="1" eaLnBrk="1" hangingPunct="1"/>
            <a:r>
              <a:rPr lang="en-US" altLang="en-US" smtClean="0"/>
              <a:t>Governments</a:t>
            </a:r>
          </a:p>
          <a:p>
            <a:pPr lvl="1" eaLnBrk="1" hangingPunct="1"/>
            <a:r>
              <a:rPr lang="en-US" altLang="en-US" smtClean="0"/>
              <a:t>Corporations</a:t>
            </a:r>
          </a:p>
          <a:p>
            <a:pPr lvl="2" eaLnBrk="1" hangingPunct="1"/>
            <a:endParaRPr lang="en-US" altLang="en-US" smtClean="0"/>
          </a:p>
        </p:txBody>
      </p:sp>
      <p:sp>
        <p:nvSpPr>
          <p:cNvPr id="13316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Philanthropic</a:t>
            </a:r>
          </a:p>
          <a:p>
            <a:pPr eaLnBrk="1" hangingPunct="1"/>
            <a:r>
              <a:rPr lang="en-US" altLang="en-US" smtClean="0"/>
              <a:t>Strategic</a:t>
            </a:r>
          </a:p>
          <a:p>
            <a:pPr eaLnBrk="1" hangingPunct="1"/>
            <a:r>
              <a:rPr lang="en-US" altLang="en-US" smtClean="0"/>
              <a:t>Commercial</a:t>
            </a:r>
          </a:p>
          <a:p>
            <a:pPr eaLnBrk="1" hangingPunct="1"/>
            <a:r>
              <a:rPr lang="en-US" altLang="en-US" smtClean="0"/>
              <a:t>Political</a:t>
            </a:r>
          </a:p>
          <a:p>
            <a:pPr eaLnBrk="1" hangingPunct="1"/>
            <a:r>
              <a:rPr lang="en-US" altLang="en-US" smtClean="0"/>
              <a:t>Operational</a:t>
            </a:r>
          </a:p>
          <a:p>
            <a:endParaRPr lang="en-US" altLang="en-US" smtClean="0"/>
          </a:p>
        </p:txBody>
      </p:sp>
      <p:sp>
        <p:nvSpPr>
          <p:cNvPr id="13318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F82549A-97DF-4F4F-92B8-F9EEE74B21D2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Continuum of relationships 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/>
              <a:t>3C Model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Cooperation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Coordination</a:t>
            </a:r>
          </a:p>
          <a:p>
            <a:pPr lvl="2">
              <a:buFont typeface="Arial" charset="0"/>
              <a:buChar char="•"/>
              <a:defRPr/>
            </a:pPr>
            <a:r>
              <a:rPr lang="en-US" dirty="0" smtClean="0"/>
              <a:t>Collaboration</a:t>
            </a:r>
          </a:p>
          <a:p>
            <a:pPr lvl="2">
              <a:buFont typeface="Arial" charset="0"/>
              <a:buChar char="•"/>
              <a:defRPr/>
            </a:pPr>
            <a:endParaRPr lang="en-US" dirty="0"/>
          </a:p>
          <a:p>
            <a:pPr lvl="2">
              <a:buFont typeface="Arial" charset="0"/>
              <a:buChar char="•"/>
              <a:defRPr/>
            </a:pPr>
            <a:endParaRPr lang="en-US" dirty="0" smtClean="0"/>
          </a:p>
          <a:p>
            <a:pPr marL="776288" lvl="2" indent="0">
              <a:buFont typeface="Arial" charset="0"/>
              <a:buNone/>
              <a:defRPr/>
            </a:pPr>
            <a:r>
              <a:rPr lang="en-US" dirty="0" err="1" smtClean="0"/>
              <a:t>Simonin</a:t>
            </a:r>
            <a:r>
              <a:rPr lang="en-US" dirty="0" smtClean="0"/>
              <a:t>, </a:t>
            </a:r>
            <a:r>
              <a:rPr lang="en-US" dirty="0" err="1" smtClean="0"/>
              <a:t>Samali</a:t>
            </a:r>
            <a:r>
              <a:rPr lang="en-US" dirty="0" smtClean="0"/>
              <a:t>, </a:t>
            </a:r>
            <a:r>
              <a:rPr lang="en-US" dirty="0" err="1" smtClean="0"/>
              <a:t>Zohdy</a:t>
            </a:r>
            <a:r>
              <a:rPr lang="en-US" dirty="0" smtClean="0"/>
              <a:t> &amp; </a:t>
            </a:r>
            <a:r>
              <a:rPr lang="en-US" dirty="0" err="1" smtClean="0"/>
              <a:t>Laidler-Kylander</a:t>
            </a:r>
            <a:r>
              <a:rPr lang="en-US" dirty="0" smtClean="0"/>
              <a:t>, 2016 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Cross-Sector Collaboration</a:t>
            </a:r>
            <a:endParaRPr lang="en-US" dirty="0"/>
          </a:p>
        </p:txBody>
      </p:sp>
      <p:sp>
        <p:nvSpPr>
          <p:cNvPr id="14341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7862F45-29E1-4A95-A566-1557DD688DBC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Examples</a:t>
            </a:r>
          </a:p>
          <a:p>
            <a:pPr lvl="1" eaLnBrk="1" hangingPunct="1"/>
            <a:r>
              <a:rPr lang="en-US" altLang="en-US" dirty="0" smtClean="0"/>
              <a:t>Sharing space</a:t>
            </a:r>
          </a:p>
          <a:p>
            <a:pPr lvl="1" eaLnBrk="1" hangingPunct="1"/>
            <a:r>
              <a:rPr lang="en-US" altLang="en-US" dirty="0" smtClean="0"/>
              <a:t>Sharing volunteers and clients</a:t>
            </a:r>
          </a:p>
          <a:p>
            <a:pPr lvl="1" eaLnBrk="1" hangingPunct="1"/>
            <a:r>
              <a:rPr lang="en-US" altLang="en-US" dirty="0" smtClean="0"/>
              <a:t>Merging back-office operations</a:t>
            </a:r>
          </a:p>
          <a:p>
            <a:pPr lvl="1" eaLnBrk="1" hangingPunct="1"/>
            <a:r>
              <a:rPr lang="en-US" altLang="en-US" dirty="0" smtClean="0"/>
              <a:t>Third partner management services</a:t>
            </a:r>
          </a:p>
          <a:p>
            <a:pPr lvl="1" eaLnBrk="1" hangingPunct="1"/>
            <a:r>
              <a:rPr lang="en-US" altLang="en-US" dirty="0" smtClean="0"/>
              <a:t>Collaborating to offer new services</a:t>
            </a:r>
          </a:p>
          <a:p>
            <a:pPr lvl="1" eaLnBrk="1" hangingPunct="1"/>
            <a:r>
              <a:rPr lang="en-US" altLang="en-US" dirty="0" smtClean="0"/>
              <a:t>Merging to become one organization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Exploring Collaborations and Mergers</a:t>
            </a:r>
            <a:endParaRPr lang="en-US" dirty="0"/>
          </a:p>
        </p:txBody>
      </p:sp>
      <p:sp>
        <p:nvSpPr>
          <p:cNvPr id="15365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B27962-96E6-49A3-8BAB-552DD140FD44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External 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/>
              <a:t>Changes in the outside environment</a:t>
            </a:r>
          </a:p>
          <a:p>
            <a:pPr lvl="2" eaLnBrk="1" hangingPunct="1">
              <a:buFont typeface="Arial" charset="0"/>
              <a:buChar char="•"/>
              <a:defRPr/>
            </a:pPr>
            <a:r>
              <a:rPr lang="en-US" altLang="en-US" dirty="0" smtClean="0"/>
              <a:t>Increased competition</a:t>
            </a:r>
          </a:p>
          <a:p>
            <a:pPr lvl="2" eaLnBrk="1" hangingPunct="1">
              <a:buFont typeface="Arial" charset="0"/>
              <a:buChar char="•"/>
              <a:defRPr/>
            </a:pPr>
            <a:r>
              <a:rPr lang="en-US" altLang="en-US" dirty="0" smtClean="0"/>
              <a:t>Shifting priorities</a:t>
            </a:r>
          </a:p>
          <a:p>
            <a:pPr lvl="2" eaLnBrk="1" hangingPunct="1">
              <a:buFont typeface="Arial" charset="0"/>
              <a:buChar char="•"/>
              <a:defRPr/>
            </a:pPr>
            <a:r>
              <a:rPr lang="en-US" altLang="en-US" dirty="0" smtClean="0"/>
              <a:t>Demands of funders</a:t>
            </a:r>
          </a:p>
          <a:p>
            <a:pPr lvl="2" eaLnBrk="1" hangingPunct="1">
              <a:buFont typeface="Arial" charset="0"/>
              <a:buChar char="•"/>
              <a:defRPr/>
            </a:pPr>
            <a:r>
              <a:rPr lang="en-US" altLang="en-US" dirty="0" smtClean="0"/>
              <a:t>Political changes</a:t>
            </a:r>
          </a:p>
          <a:p>
            <a:pPr marL="411163" lvl="1" indent="0">
              <a:buFont typeface="Arial" charset="0"/>
              <a:buNone/>
              <a:defRPr/>
            </a:pPr>
            <a:r>
              <a:rPr lang="en-US" dirty="0" smtClean="0"/>
              <a:t>                                      </a:t>
            </a:r>
          </a:p>
          <a:p>
            <a:pPr marL="411163" lvl="1" indent="0">
              <a:buFont typeface="Arial" charset="0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		       </a:t>
            </a:r>
            <a:r>
              <a:rPr lang="en-US" dirty="0" err="1" smtClean="0"/>
              <a:t>Yankey</a:t>
            </a:r>
            <a:r>
              <a:rPr lang="en-US" dirty="0" smtClean="0"/>
              <a:t> &amp; </a:t>
            </a:r>
            <a:r>
              <a:rPr lang="en-US" dirty="0" err="1" smtClean="0"/>
              <a:t>Willen</a:t>
            </a:r>
            <a:r>
              <a:rPr lang="en-US" dirty="0" smtClean="0"/>
              <a:t> (2005)</a:t>
            </a:r>
          </a:p>
          <a:p>
            <a:pPr lvl="1">
              <a:buFont typeface="Arial" charset="0"/>
              <a:buChar char="•"/>
              <a:defRPr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Drivers of Collaborations and Merger</a:t>
            </a: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9FDCA96-4BF5-4806-A6EF-CFA81B6B843B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Internal environment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/>
              <a:t>Changes within the organization </a:t>
            </a:r>
          </a:p>
          <a:p>
            <a:pPr lvl="2">
              <a:buFont typeface="Arial" charset="0"/>
              <a:buChar char="•"/>
              <a:defRPr/>
            </a:pPr>
            <a:r>
              <a:rPr dirty="0" smtClean="0"/>
              <a:t>Financial</a:t>
            </a:r>
          </a:p>
          <a:p>
            <a:pPr lvl="2">
              <a:buFont typeface="Arial" charset="0"/>
              <a:buChar char="•"/>
              <a:defRPr/>
            </a:pPr>
            <a:r>
              <a:rPr dirty="0" smtClean="0"/>
              <a:t>Managerial</a:t>
            </a:r>
          </a:p>
          <a:p>
            <a:pPr lvl="2">
              <a:buFont typeface="Arial" charset="0"/>
              <a:buChar char="•"/>
              <a:defRPr/>
            </a:pPr>
            <a:r>
              <a:rPr dirty="0" smtClean="0"/>
              <a:t>Programmatic</a:t>
            </a:r>
          </a:p>
          <a:p>
            <a:pPr marL="114300" indent="0">
              <a:buFont typeface="Arial" charset="0"/>
              <a:buNone/>
              <a:defRPr/>
            </a:pPr>
            <a:endParaRPr lang="en-US" dirty="0" smtClean="0"/>
          </a:p>
          <a:p>
            <a:pPr marL="114300" indent="0">
              <a:buFont typeface="Arial" charset="0"/>
              <a:buNone/>
              <a:defRPr/>
            </a:pPr>
            <a:r>
              <a:rPr lang="en-US" dirty="0" smtClean="0"/>
              <a:t>                                 </a:t>
            </a:r>
            <a:r>
              <a:rPr lang="en-US" dirty="0" err="1" smtClean="0"/>
              <a:t>Yankey</a:t>
            </a:r>
            <a:r>
              <a:rPr lang="en-US" dirty="0" smtClean="0"/>
              <a:t> &amp; Willen (2005)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800" dirty="0" smtClean="0"/>
              <a:t>Drivers of Collaborations and Mergers</a:t>
            </a:r>
            <a:endParaRPr lang="en-US" sz="3800" dirty="0"/>
          </a:p>
        </p:txBody>
      </p:sp>
      <p:sp>
        <p:nvSpPr>
          <p:cNvPr id="18437" name="Slide Number Placeholder 9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07781C-0AA8-4009-871D-A20FD4D919C0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43434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dirty="0" smtClean="0"/>
              <a:t>McCormick’s forces</a:t>
            </a:r>
          </a:p>
          <a:p>
            <a:pPr lvl="1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dirty="0" smtClean="0"/>
              <a:t>Liability, viability, survivability</a:t>
            </a:r>
          </a:p>
          <a:p>
            <a:pPr lvl="2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dirty="0" smtClean="0"/>
              <a:t>Financial problems</a:t>
            </a:r>
          </a:p>
          <a:p>
            <a:pPr lvl="2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dirty="0" smtClean="0"/>
              <a:t>Staff turnover</a:t>
            </a:r>
          </a:p>
          <a:p>
            <a:pPr lvl="2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dirty="0" smtClean="0"/>
              <a:t>Scandal or controversy</a:t>
            </a:r>
          </a:p>
          <a:p>
            <a:pPr lvl="2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dirty="0" smtClean="0"/>
              <a:t>Mission no longer relevant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800" dirty="0" smtClean="0"/>
              <a:t>Drivers of Collaborations and Mergers</a:t>
            </a:r>
            <a:endParaRPr lang="en-US" sz="3800" dirty="0"/>
          </a:p>
        </p:txBody>
      </p:sp>
      <p:sp>
        <p:nvSpPr>
          <p:cNvPr id="19461" name="Slide Number Placeholder 7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95D4EB3-4E60-4279-8917-0A17AEAA67EB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800" dirty="0" smtClean="0"/>
              <a:t>Obstacles to Collaboration and Merger</a:t>
            </a:r>
            <a:endParaRPr lang="en-US" sz="3800" dirty="0"/>
          </a:p>
        </p:txBody>
      </p:sp>
      <p:sp>
        <p:nvSpPr>
          <p:cNvPr id="20483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Loss of autonomy</a:t>
            </a:r>
          </a:p>
          <a:p>
            <a:pPr eaLnBrk="1" hangingPunct="1"/>
            <a:r>
              <a:rPr lang="en-US" altLang="en-US" smtClean="0"/>
              <a:t>Loss of identity</a:t>
            </a:r>
          </a:p>
          <a:p>
            <a:pPr eaLnBrk="1" hangingPunct="1"/>
            <a:r>
              <a:rPr lang="en-US" altLang="en-US" smtClean="0"/>
              <a:t>Power struggles</a:t>
            </a:r>
          </a:p>
          <a:p>
            <a:pPr eaLnBrk="1" hangingPunct="1"/>
            <a:r>
              <a:rPr lang="en-US" altLang="en-US" smtClean="0"/>
              <a:t>Differing missions and cultures</a:t>
            </a:r>
          </a:p>
        </p:txBody>
      </p:sp>
      <p:sp>
        <p:nvSpPr>
          <p:cNvPr id="20484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Politics</a:t>
            </a:r>
          </a:p>
          <a:p>
            <a:pPr eaLnBrk="1" hangingPunct="1"/>
            <a:r>
              <a:rPr lang="en-US" altLang="en-US" sz="3200" smtClean="0"/>
              <a:t>Costs</a:t>
            </a:r>
          </a:p>
          <a:p>
            <a:pPr eaLnBrk="1" hangingPunct="1"/>
            <a:r>
              <a:rPr lang="en-US" altLang="en-US" sz="3200" smtClean="0"/>
              <a:t>Legal concerns</a:t>
            </a:r>
          </a:p>
          <a:p>
            <a:pPr eaLnBrk="1" hangingPunct="1"/>
            <a:r>
              <a:rPr lang="en-US" altLang="en-US" sz="3200" smtClean="0"/>
              <a:t>Client opposition</a:t>
            </a:r>
          </a:p>
          <a:p>
            <a:pPr eaLnBrk="1" hangingPunct="1"/>
            <a:r>
              <a:rPr lang="en-US" altLang="en-US" sz="3200" smtClean="0"/>
              <a:t>Conflict</a:t>
            </a:r>
          </a:p>
          <a:p>
            <a:pPr eaLnBrk="1" hangingPunct="1"/>
            <a:r>
              <a:rPr lang="en-US" altLang="en-US" sz="3200" smtClean="0"/>
              <a:t>Mistrust</a:t>
            </a:r>
          </a:p>
        </p:txBody>
      </p:sp>
      <p:sp>
        <p:nvSpPr>
          <p:cNvPr id="20486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706C067-D889-4BB5-8364-5145E0E31C4B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Motivations</a:t>
            </a:r>
          </a:p>
          <a:p>
            <a:pPr lvl="1"/>
            <a:r>
              <a:rPr lang="en-US" altLang="en-US" smtClean="0"/>
              <a:t>Business purpose</a:t>
            </a:r>
          </a:p>
          <a:p>
            <a:pPr lvl="2"/>
            <a:r>
              <a:rPr lang="en-US" altLang="en-US" smtClean="0"/>
              <a:t>Increase wealth of owners</a:t>
            </a:r>
          </a:p>
          <a:p>
            <a:pPr lvl="1"/>
            <a:r>
              <a:rPr lang="en-US" altLang="en-US" smtClean="0"/>
              <a:t>Nonprofit purpose</a:t>
            </a:r>
          </a:p>
          <a:p>
            <a:pPr lvl="2"/>
            <a:r>
              <a:rPr lang="en-US" altLang="en-US" smtClean="0"/>
              <a:t>Achieve a social mission</a:t>
            </a:r>
          </a:p>
          <a:p>
            <a:pPr lvl="2"/>
            <a:endParaRPr lang="en-US" altLang="en-US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Obstacles to Collaboration and Merger</a:t>
            </a:r>
            <a:endParaRPr lang="en-US" dirty="0"/>
          </a:p>
        </p:txBody>
      </p:sp>
      <p:sp>
        <p:nvSpPr>
          <p:cNvPr id="21509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42DBE89-6885-4F1C-A0BF-80150B439447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Organizational cultures </a:t>
            </a:r>
          </a:p>
          <a:p>
            <a:r>
              <a:rPr lang="en-US" altLang="en-US" smtClean="0"/>
              <a:t>Egos</a:t>
            </a:r>
          </a:p>
          <a:p>
            <a:r>
              <a:rPr lang="en-US" altLang="en-US" smtClean="0"/>
              <a:t>Brand identity</a:t>
            </a:r>
          </a:p>
          <a:p>
            <a:r>
              <a:rPr lang="en-US" altLang="en-US" smtClean="0"/>
              <a:t>Community or political objections</a:t>
            </a:r>
          </a:p>
          <a:p>
            <a:r>
              <a:rPr lang="en-US" altLang="en-US" smtClean="0"/>
              <a:t>Costs</a:t>
            </a:r>
          </a:p>
          <a:p>
            <a:pPr lvl="1"/>
            <a:endParaRPr lang="en-US" alt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Obstacles to Collaboration </a:t>
            </a:r>
            <a:r>
              <a:rPr lang="en-US" dirty="0" smtClean="0"/>
              <a:t>and </a:t>
            </a:r>
            <a:r>
              <a:rPr lang="en-US" dirty="0"/>
              <a:t>Merger</a:t>
            </a:r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8D336C7-877C-42FF-BA82-9BD911FC5C5C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3500" smtClean="0"/>
              <a:t>Driven by mission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500" smtClean="0"/>
              <a:t>Top leadership commitment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500" smtClean="0"/>
              <a:t>Trust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500" smtClean="0"/>
              <a:t>Relatedness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500" smtClean="0"/>
              <a:t>Process</a:t>
            </a:r>
            <a:endParaRPr lang="en-US" altLang="en-US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Conditions for Success</a:t>
            </a:r>
            <a:endParaRPr lang="en-US" dirty="0"/>
          </a:p>
        </p:txBody>
      </p:sp>
      <p:sp>
        <p:nvSpPr>
          <p:cNvPr id="23557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E946B6D-8EBD-4DC2-9AEE-0BDAF02BB17E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Intramergers</a:t>
            </a:r>
          </a:p>
          <a:p>
            <a:pPr lvl="1" eaLnBrk="1" hangingPunct="1"/>
            <a:r>
              <a:rPr lang="en-US" altLang="en-US" smtClean="0"/>
              <a:t>Among legally independent organizations</a:t>
            </a:r>
          </a:p>
          <a:p>
            <a:pPr eaLnBrk="1" hangingPunct="1"/>
            <a:r>
              <a:rPr lang="en-US" altLang="en-US" smtClean="0"/>
              <a:t>Intermergers</a:t>
            </a:r>
          </a:p>
          <a:p>
            <a:pPr lvl="1" eaLnBrk="1" hangingPunct="1"/>
            <a:r>
              <a:rPr lang="en-US" altLang="en-US" smtClean="0"/>
              <a:t>Combining units within a single organization </a:t>
            </a:r>
          </a:p>
          <a:p>
            <a:pPr lvl="2" eaLnBrk="1" hangingPunct="1"/>
            <a:r>
              <a:rPr lang="en-US" altLang="en-US" smtClean="0"/>
              <a:t>Consolidation of local chapters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Collaborations and Mergers</a:t>
            </a:r>
            <a:br>
              <a:rPr lang="en-US" dirty="0" smtClean="0"/>
            </a:br>
            <a:r>
              <a:rPr lang="en-US" dirty="0" smtClean="0"/>
              <a:t>Within National Nonprofits</a:t>
            </a:r>
            <a:endParaRPr lang="en-US" dirty="0"/>
          </a:p>
        </p:txBody>
      </p:sp>
      <p:sp>
        <p:nvSpPr>
          <p:cNvPr id="24581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286B9C-10BE-4213-AF18-64919C94E34C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Interaction </a:t>
            </a:r>
          </a:p>
          <a:p>
            <a:pPr lvl="1" eaLnBrk="1" hangingPunct="1"/>
            <a:r>
              <a:rPr lang="en-US" altLang="en-US" dirty="0" smtClean="0"/>
              <a:t>Nonprofit, private, and public sectors </a:t>
            </a:r>
          </a:p>
          <a:p>
            <a:pPr lvl="2" eaLnBrk="1" hangingPunct="1"/>
            <a:r>
              <a:rPr lang="en-US" altLang="en-US" dirty="0" smtClean="0"/>
              <a:t>May or may not be contractual</a:t>
            </a:r>
          </a:p>
          <a:p>
            <a:pPr lvl="2" eaLnBrk="1" hangingPunct="1"/>
            <a:r>
              <a:rPr lang="en-US" altLang="en-US" dirty="0" smtClean="0"/>
              <a:t>Ad hoc (short term)</a:t>
            </a:r>
          </a:p>
          <a:p>
            <a:pPr lvl="2" eaLnBrk="1" hangingPunct="1"/>
            <a:r>
              <a:rPr lang="en-US" altLang="en-US" dirty="0" smtClean="0"/>
              <a:t>Partnerships</a:t>
            </a:r>
          </a:p>
          <a:p>
            <a:pPr lvl="2" eaLnBrk="1" hangingPunct="1"/>
            <a:r>
              <a:rPr lang="en-US" altLang="en-US" dirty="0" smtClean="0"/>
              <a:t>Networks</a:t>
            </a:r>
          </a:p>
          <a:p>
            <a:pPr lvl="2" eaLnBrk="1" hangingPunct="1"/>
            <a:r>
              <a:rPr lang="en-US" altLang="en-US" dirty="0" smtClean="0"/>
              <a:t>Independent public service providers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Cross-Sector Collaborations</a:t>
            </a:r>
            <a:endParaRPr lang="en-US" dirty="0"/>
          </a:p>
        </p:txBody>
      </p:sp>
      <p:sp>
        <p:nvSpPr>
          <p:cNvPr id="25605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8464355-6893-41AE-B505-6578E7A7CD4F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686800" cy="4114800"/>
          </a:xfrm>
        </p:spPr>
        <p:txBody>
          <a:bodyPr/>
          <a:lstStyle/>
          <a:p>
            <a:r>
              <a:rPr lang="en-US" altLang="en-US" smtClean="0"/>
              <a:t>Advantages</a:t>
            </a:r>
          </a:p>
          <a:p>
            <a:pPr lvl="1" eaLnBrk="1" hangingPunct="1"/>
            <a:r>
              <a:rPr lang="en-US" altLang="en-US" smtClean="0"/>
              <a:t>Increased </a:t>
            </a:r>
          </a:p>
          <a:p>
            <a:pPr lvl="2" eaLnBrk="1" hangingPunct="1"/>
            <a:r>
              <a:rPr lang="en-US" altLang="en-US" smtClean="0"/>
              <a:t>Resources, capacity, competence </a:t>
            </a:r>
          </a:p>
          <a:p>
            <a:pPr lvl="2" eaLnBrk="1" hangingPunct="1"/>
            <a:r>
              <a:rPr lang="en-US" altLang="en-US" smtClean="0"/>
              <a:t>Mission impact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Enhanced organizational image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mtClean="0"/>
              <a:t>Access to new contacts</a:t>
            </a:r>
          </a:p>
          <a:p>
            <a:endParaRPr lang="en-US" alt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Cross-Sector Collaborations</a:t>
            </a: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F2D174-A655-4230-8D26-56B6210ACB3E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1"/>
          <p:cNvSpPr>
            <a:spLocks noGrp="1"/>
          </p:cNvSpPr>
          <p:nvPr>
            <p:ph idx="1"/>
          </p:nvPr>
        </p:nvSpPr>
        <p:spPr>
          <a:xfrm>
            <a:off x="381000" y="2209800"/>
            <a:ext cx="8229600" cy="4114800"/>
          </a:xfrm>
        </p:spPr>
        <p:txBody>
          <a:bodyPr/>
          <a:lstStyle/>
          <a:p>
            <a:r>
              <a:rPr lang="en-US" altLang="en-US" smtClean="0"/>
              <a:t>Disadvantages</a:t>
            </a:r>
          </a:p>
          <a:p>
            <a:pPr lvl="1"/>
            <a:r>
              <a:rPr lang="en-US" altLang="en-US" smtClean="0"/>
              <a:t>Loss of authority</a:t>
            </a:r>
          </a:p>
          <a:p>
            <a:pPr lvl="1"/>
            <a:r>
              <a:rPr lang="en-US" altLang="en-US" smtClean="0"/>
              <a:t>Loss of control</a:t>
            </a:r>
          </a:p>
          <a:p>
            <a:pPr lvl="1"/>
            <a:r>
              <a:rPr lang="en-US" altLang="en-US" smtClean="0"/>
              <a:t>Potential mission drift</a:t>
            </a:r>
          </a:p>
          <a:p>
            <a:pPr lvl="1"/>
            <a:r>
              <a:rPr lang="en-US" altLang="en-US" smtClean="0"/>
              <a:t>Potential client/donor dissatisfaction </a:t>
            </a:r>
          </a:p>
          <a:p>
            <a:pPr lvl="1"/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Cross-Sector </a:t>
            </a:r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27653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367713-C294-4D9D-A712-C73036DBDD89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Obstacles to success</a:t>
            </a:r>
          </a:p>
          <a:p>
            <a:pPr lvl="1" eaLnBrk="1" hangingPunct="1"/>
            <a:r>
              <a:rPr lang="en-US" altLang="en-US" smtClean="0"/>
              <a:t>Differing incentives, motivations, cultures</a:t>
            </a:r>
          </a:p>
          <a:p>
            <a:pPr lvl="1" eaLnBrk="1" hangingPunct="1"/>
            <a:r>
              <a:rPr lang="en-US" altLang="en-US" smtClean="0"/>
              <a:t>Legal constraints</a:t>
            </a:r>
          </a:p>
          <a:p>
            <a:pPr lvl="1" eaLnBrk="1" hangingPunct="1"/>
            <a:r>
              <a:rPr lang="en-US" altLang="en-US" smtClean="0"/>
              <a:t>Power struggles</a:t>
            </a:r>
          </a:p>
          <a:p>
            <a:pPr lvl="1" eaLnBrk="1" hangingPunct="1"/>
            <a:r>
              <a:rPr lang="en-US" altLang="en-US" smtClean="0"/>
              <a:t>Political issues</a:t>
            </a:r>
          </a:p>
          <a:p>
            <a:pPr lvl="1" eaLnBrk="1" hangingPunct="1"/>
            <a:r>
              <a:rPr lang="en-US" altLang="en-US" smtClean="0"/>
              <a:t>Costs</a:t>
            </a:r>
          </a:p>
          <a:p>
            <a:pPr lvl="1" eaLnBrk="1" hangingPunct="1"/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Cross-Sector </a:t>
            </a:r>
            <a:r>
              <a:rPr lang="en-US" dirty="0" smtClean="0"/>
              <a:t>Collaborations</a:t>
            </a:r>
            <a:endParaRPr lang="en-US" dirty="0"/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1C9C242-7CA3-4145-8163-94590B2AED91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1"/>
          <p:cNvSpPr>
            <a:spLocks noGrp="1"/>
          </p:cNvSpPr>
          <p:nvPr>
            <p:ph idx="1"/>
          </p:nvPr>
        </p:nvSpPr>
        <p:spPr>
          <a:xfrm>
            <a:off x="381000" y="2209800"/>
            <a:ext cx="8229600" cy="4114800"/>
          </a:xfrm>
        </p:spPr>
        <p:txBody>
          <a:bodyPr/>
          <a:lstStyle/>
          <a:p>
            <a:r>
              <a:rPr lang="en-US" altLang="en-US" dirty="0" smtClean="0"/>
              <a:t>Conditions for success</a:t>
            </a:r>
          </a:p>
          <a:p>
            <a:pPr lvl="1"/>
            <a:r>
              <a:rPr lang="en-US" altLang="en-US" dirty="0" smtClean="0"/>
              <a:t>Environment of trust</a:t>
            </a:r>
          </a:p>
          <a:p>
            <a:pPr lvl="1"/>
            <a:r>
              <a:rPr lang="en-US" altLang="en-US" dirty="0" smtClean="0"/>
              <a:t>Governance structures</a:t>
            </a:r>
          </a:p>
          <a:p>
            <a:pPr lvl="1"/>
            <a:r>
              <a:rPr lang="en-US" altLang="en-US" dirty="0" smtClean="0"/>
              <a:t>Accountability processes</a:t>
            </a:r>
          </a:p>
          <a:p>
            <a:pPr lvl="1"/>
            <a:r>
              <a:rPr lang="en-US" altLang="en-US" dirty="0" smtClean="0"/>
              <a:t>Strong leadership</a:t>
            </a:r>
          </a:p>
          <a:p>
            <a:pPr lvl="1"/>
            <a:r>
              <a:rPr lang="en-US" altLang="en-US" dirty="0" smtClean="0"/>
              <a:t>Open systems thinking</a:t>
            </a:r>
          </a:p>
          <a:p>
            <a:pPr lvl="2"/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Cross-Sector Collaborations</a:t>
            </a:r>
          </a:p>
        </p:txBody>
      </p:sp>
      <p:sp>
        <p:nvSpPr>
          <p:cNvPr id="29701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9A53343-C4C6-4B04-80B9-A1FCCB2E8EA4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err="1" smtClean="0"/>
              <a:t>Kania</a:t>
            </a:r>
            <a:r>
              <a:rPr lang="en-US" altLang="en-US" dirty="0" smtClean="0"/>
              <a:t> and Kramer’s collective impact model</a:t>
            </a:r>
          </a:p>
          <a:p>
            <a:pPr lvl="1" eaLnBrk="1" hangingPunct="1"/>
            <a:r>
              <a:rPr lang="en-US" altLang="en-US" dirty="0" smtClean="0"/>
              <a:t>Common agenda</a:t>
            </a:r>
          </a:p>
          <a:p>
            <a:pPr lvl="1" eaLnBrk="1" hangingPunct="1"/>
            <a:r>
              <a:rPr lang="en-US" altLang="en-US" dirty="0" smtClean="0"/>
              <a:t>Shared measurement</a:t>
            </a:r>
          </a:p>
          <a:p>
            <a:pPr lvl="1" eaLnBrk="1" hangingPunct="1"/>
            <a:r>
              <a:rPr lang="en-US" altLang="en-US" dirty="0" smtClean="0"/>
              <a:t>Mutual reinforcing activities</a:t>
            </a:r>
          </a:p>
          <a:p>
            <a:pPr lvl="1" eaLnBrk="1" hangingPunct="1"/>
            <a:r>
              <a:rPr lang="en-US" altLang="en-US" dirty="0" smtClean="0"/>
              <a:t>Continuous communication</a:t>
            </a:r>
          </a:p>
          <a:p>
            <a:pPr lvl="1" eaLnBrk="1" hangingPunct="1"/>
            <a:r>
              <a:rPr lang="en-US" altLang="en-US" dirty="0" smtClean="0"/>
              <a:t>Backbone support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Achieving Collective Impact</a:t>
            </a:r>
          </a:p>
        </p:txBody>
      </p:sp>
      <p:sp>
        <p:nvSpPr>
          <p:cNvPr id="30725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D47476-EB1F-4F80-B40A-FC98ED8B8CBB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Collective impact model criticisms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/>
              <a:t>Simplistic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/>
              <a:t>Top-down business approach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/>
              <a:t>Does not meaningfully engage community  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/>
              <a:t>Does not address social justice issues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/>
              <a:t>Does not include policy and system changes needed to bring about change</a:t>
            </a:r>
          </a:p>
          <a:p>
            <a:pPr marL="411163" lvl="1" indent="0">
              <a:buFont typeface="Arial" charset="0"/>
              <a:buNone/>
              <a:defRPr/>
            </a:pPr>
            <a:r>
              <a:rPr lang="en-US" dirty="0" smtClean="0"/>
              <a:t>                                                         Wolff (2013)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Achieving Collective Impact</a:t>
            </a:r>
          </a:p>
        </p:txBody>
      </p:sp>
      <p:sp>
        <p:nvSpPr>
          <p:cNvPr id="31749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3C5B901-E4E2-4357-9312-10B8DC82ACD5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Collective impact model criticisms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/>
              <a:t>Does not address social injustice issues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/>
              <a:t>Based on inadequate research 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/>
              <a:t>Assumes funding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/>
              <a:t>Does not address need for broad leadership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dirty="0" smtClean="0"/>
              <a:t>	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				   Wolff (2013)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Achieving Collective Impact</a:t>
            </a:r>
          </a:p>
        </p:txBody>
      </p:sp>
      <p:sp>
        <p:nvSpPr>
          <p:cNvPr id="32773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2AC03A6-3B3F-4E1D-A61F-8B88B5A26188}" type="slidenum">
              <a:rPr lang="en-US" altLang="en-US" sz="1200" smtClean="0">
                <a:solidFill>
                  <a:srgbClr val="8E8D8C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200" smtClean="0">
              <a:solidFill>
                <a:srgbClr val="8E8D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 smtClean="0"/>
              <a:t>Worth, </a:t>
            </a:r>
            <a:r>
              <a:rPr lang="en-IN" i="1" dirty="0" err="1" smtClean="0"/>
              <a:t>Nonprofit</a:t>
            </a:r>
            <a:r>
              <a:rPr lang="en-IN" i="1" dirty="0" smtClean="0"/>
              <a:t> </a:t>
            </a:r>
            <a:r>
              <a:rPr lang="en-IN" i="1" dirty="0" smtClean="0"/>
              <a:t>Management</a:t>
            </a:r>
            <a:r>
              <a:rPr lang="en-IN" dirty="0" smtClean="0"/>
              <a:t>, </a:t>
            </a:r>
            <a:r>
              <a:rPr lang="en-IN" dirty="0" smtClean="0"/>
              <a:t>5e. © SAGE Publishing, 2019.</a:t>
            </a:r>
            <a:endParaRPr lang="en-I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Custom 1">
      <a:dk1>
        <a:srgbClr val="2F2B20"/>
      </a:dk1>
      <a:lt1>
        <a:srgbClr val="FFFFFF"/>
      </a:lt1>
      <a:dk2>
        <a:srgbClr val="675E47"/>
      </a:dk2>
      <a:lt2>
        <a:srgbClr val="F2F2F2"/>
      </a:lt2>
      <a:accent1>
        <a:srgbClr val="C00000"/>
      </a:accent1>
      <a:accent2>
        <a:srgbClr val="FFCC00"/>
      </a:accent2>
      <a:accent3>
        <a:srgbClr val="CC0000"/>
      </a:accent3>
      <a:accent4>
        <a:srgbClr val="7F7F7F"/>
      </a:accent4>
      <a:accent5>
        <a:srgbClr val="4D4635"/>
      </a:accent5>
      <a:accent6>
        <a:srgbClr val="B1A089"/>
      </a:accent6>
      <a:hlink>
        <a:srgbClr val="D25814"/>
      </a:hlink>
      <a:folHlink>
        <a:srgbClr val="BFC7C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9CB18CD8-F58E-475C-A239-F80736CDF112}" vid="{14866162-FDA0-463B-98DF-65BD73B40B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3688</TotalTime>
  <Words>708</Words>
  <Application>Microsoft Office PowerPoint</Application>
  <PresentationFormat>On-screen Show (4:3)</PresentationFormat>
  <Paragraphs>197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Cambria</vt:lpstr>
      <vt:lpstr>Courier New</vt:lpstr>
      <vt:lpstr>Wingdings</vt:lpstr>
      <vt:lpstr>Theme1</vt:lpstr>
      <vt:lpstr>PowerPoint Presentation</vt:lpstr>
      <vt:lpstr>Collaborations, Partnerships, and Mergers</vt:lpstr>
      <vt:lpstr>Collaborations, Partnerships, and Mergers</vt:lpstr>
      <vt:lpstr>Cross-Sector Collaboration</vt:lpstr>
      <vt:lpstr>Exploring Collaborations and Mergers</vt:lpstr>
      <vt:lpstr>Drivers of Collaborations and Merger</vt:lpstr>
      <vt:lpstr>Drivers of Collaborations and Mergers</vt:lpstr>
      <vt:lpstr>Drivers of Collaborations and Mergers</vt:lpstr>
      <vt:lpstr>Obstacles to Collaboration and Merger</vt:lpstr>
      <vt:lpstr>Obstacles to Collaboration and Merger</vt:lpstr>
      <vt:lpstr>Obstacles to Collaboration and Merger</vt:lpstr>
      <vt:lpstr>Conditions for Success</vt:lpstr>
      <vt:lpstr>Collaborations and Mergers Within National Nonprofits</vt:lpstr>
      <vt:lpstr>Cross-Sector Collaborations</vt:lpstr>
      <vt:lpstr>Cross-Sector Collaborations</vt:lpstr>
      <vt:lpstr>Cross-Sector Collaboration</vt:lpstr>
      <vt:lpstr>Cross-Sector Collaborations</vt:lpstr>
      <vt:lpstr>Cross-Sector Collaborations</vt:lpstr>
      <vt:lpstr>Achieving Collective Impact</vt:lpstr>
      <vt:lpstr>Achieving Collective Impact</vt:lpstr>
      <vt:lpstr>Achieving Collective Impact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Nonprofit Management</dc:title>
  <dc:creator>Colin</dc:creator>
  <cp:lastModifiedBy>Sureshkumar Manickam</cp:lastModifiedBy>
  <cp:revision>96</cp:revision>
  <cp:lastPrinted>2018-05-20T16:12:23Z</cp:lastPrinted>
  <dcterms:created xsi:type="dcterms:W3CDTF">2010-12-22T16:47:30Z</dcterms:created>
  <dcterms:modified xsi:type="dcterms:W3CDTF">2018-07-17T13:07:57Z</dcterms:modified>
</cp:coreProperties>
</file>